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94" r:id="rId2"/>
    <p:sldId id="677" r:id="rId3"/>
    <p:sldId id="645" r:id="rId4"/>
    <p:sldId id="662" r:id="rId5"/>
    <p:sldId id="646" r:id="rId6"/>
    <p:sldId id="647" r:id="rId7"/>
    <p:sldId id="648" r:id="rId8"/>
    <p:sldId id="649" r:id="rId9"/>
    <p:sldId id="663" r:id="rId10"/>
    <p:sldId id="650" r:id="rId11"/>
    <p:sldId id="651" r:id="rId12"/>
    <p:sldId id="652" r:id="rId13"/>
    <p:sldId id="653" r:id="rId14"/>
    <p:sldId id="660" r:id="rId15"/>
    <p:sldId id="664" r:id="rId16"/>
    <p:sldId id="665" r:id="rId17"/>
    <p:sldId id="673" r:id="rId18"/>
    <p:sldId id="656" r:id="rId19"/>
    <p:sldId id="657" r:id="rId20"/>
    <p:sldId id="658" r:id="rId21"/>
    <p:sldId id="557" r:id="rId22"/>
    <p:sldId id="671" r:id="rId23"/>
    <p:sldId id="672" r:id="rId24"/>
    <p:sldId id="572" r:id="rId25"/>
    <p:sldId id="674" r:id="rId26"/>
    <p:sldId id="576" r:id="rId27"/>
    <p:sldId id="580" r:id="rId28"/>
    <p:sldId id="585" r:id="rId29"/>
  </p:sldIdLst>
  <p:sldSz cx="9144000" cy="6858000" type="screen4x3"/>
  <p:notesSz cx="67437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FF0000"/>
    <a:srgbClr val="BFBFBF"/>
    <a:srgbClr val="000001"/>
    <a:srgbClr val="000002"/>
    <a:srgbClr val="80808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8555" autoAdjust="0"/>
  </p:normalViewPr>
  <p:slideViewPr>
    <p:cSldViewPr snapToGrid="0">
      <p:cViewPr varScale="1">
        <p:scale>
          <a:sx n="70" d="100"/>
          <a:sy n="70" d="100"/>
        </p:scale>
        <p:origin x="-69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notesViewPr>
    <p:cSldViewPr snapToGrid="0">
      <p:cViewPr varScale="1">
        <p:scale>
          <a:sx n="46" d="100"/>
          <a:sy n="46" d="100"/>
        </p:scale>
        <p:origin x="-2304" y="-77"/>
      </p:cViewPr>
      <p:guideLst>
        <p:guide orient="horz" pos="312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i="1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i="1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22588" cy="495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1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10700"/>
            <a:ext cx="2922587" cy="495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1">
                <a:latin typeface="Times New Roman" pitchFamily="18" charset="0"/>
              </a:defRPr>
            </a:lvl1pPr>
          </a:lstStyle>
          <a:p>
            <a:fld id="{A81490F4-E127-43DB-8B4F-7FCE7F04CA8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705350"/>
            <a:ext cx="49466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4107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B4EE77A5-463A-464E-B3DD-79780F00B46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5276E-22DD-4CAB-8436-F09EEC3405BD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66941-CA56-4123-BA43-E2457CD23E45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wrap="square"/>
          <a:lstStyle>
            <a:lvl1pPr algn="ctr">
              <a:defRPr/>
            </a:lvl1pPr>
          </a:lstStyle>
          <a:p>
            <a:r>
              <a:rPr lang="en-US" smtClean="0"/>
              <a:t>Aachen 2014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CCE43C-F20F-4DC2-89F8-87C70AE2B8F3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81000" y="0"/>
            <a:ext cx="0" cy="655320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8763000" y="0"/>
            <a:ext cx="0" cy="655320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Aachen 2014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421F2-2316-465F-BA89-CF9E4CE1F217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Aachen 2014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0971C-C055-456F-864E-0B364E1DA317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Aachen 2014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7CE18-B561-48A9-A9BE-DDB1EFA9300A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Aachen 2014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FB615-0A14-4397-9B8D-F29CBBEF41BF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Aachen 2014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29CED-BFDB-490E-899F-3048C092E18A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Aachen 2014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DC88F-C2A3-40D4-B0D5-76F937409587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Aachen 2014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8360E-A66C-4A13-A95C-AEAFAACF738B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Aachen 2014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4253A-F0CB-4FCD-A91E-879B1F30E12C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Aachen 2014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86589-40C4-4C4B-AB58-E4A3D58FCDA4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Aachen 2014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F6DD7-2721-4FE2-A128-0EEFC2BEE3F8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7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42088"/>
            <a:ext cx="1431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Aachen 2014</a:t>
            </a:r>
            <a:endParaRPr lang="en-US" b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chemeClr val="accent2"/>
                </a:solidFill>
              </a:defRPr>
            </a:lvl1pPr>
          </a:lstStyle>
          <a:p>
            <a:fld id="{F4BB9AF2-C9D4-4EB7-8435-C93EEF06BAB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0"/>
            <a:ext cx="0" cy="655320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8915400" y="0"/>
            <a:ext cx="0" cy="655320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B4BD-8781-45EB-9050-3F53600D2D3E}" type="slidenum">
              <a:rPr lang="en-US"/>
              <a:pPr/>
              <a:t>1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29412" name="Object 4"/>
          <p:cNvGraphicFramePr>
            <a:graphicFrameLocks noChangeAspect="1"/>
          </p:cNvGraphicFramePr>
          <p:nvPr/>
        </p:nvGraphicFramePr>
        <p:xfrm>
          <a:off x="4514850" y="4256088"/>
          <a:ext cx="114300" cy="215900"/>
        </p:xfrm>
        <a:graphic>
          <a:graphicData uri="http://schemas.openxmlformats.org/presentationml/2006/ole">
            <p:oleObj spid="_x0000_s898050" name="Equation" r:id="rId4" imgW="114120" imgH="215640" progId="Equation.3">
              <p:embed/>
            </p:oleObj>
          </a:graphicData>
        </a:graphic>
      </p:graphicFrame>
      <p:graphicFrame>
        <p:nvGraphicFramePr>
          <p:cNvPr id="529413" name="Object 5"/>
          <p:cNvGraphicFramePr>
            <a:graphicFrameLocks noChangeAspect="1"/>
          </p:cNvGraphicFramePr>
          <p:nvPr/>
        </p:nvGraphicFramePr>
        <p:xfrm>
          <a:off x="4514850" y="4256088"/>
          <a:ext cx="114300" cy="215900"/>
        </p:xfrm>
        <a:graphic>
          <a:graphicData uri="http://schemas.openxmlformats.org/presentationml/2006/ole">
            <p:oleObj spid="_x0000_s898051" name="Equation" r:id="rId5" imgW="114120" imgH="215640" progId="Equation.3">
              <p:embed/>
            </p:oleObj>
          </a:graphicData>
        </a:graphic>
      </p:graphicFrame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323850" y="115888"/>
            <a:ext cx="266717" cy="46384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 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Analysing</a:t>
            </a:r>
            <a:r>
              <a:rPr lang="es-ES_tradnl" sz="2400" b="1" dirty="0" smtClean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samples</a:t>
            </a:r>
            <a:r>
              <a:rPr lang="es-ES_tradnl" sz="2400" b="1" dirty="0" smtClean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b="1" dirty="0" smtClean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complex</a:t>
            </a:r>
            <a:r>
              <a:rPr lang="es-ES_tradnl" sz="2400" b="1" dirty="0" smtClean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geometries</a:t>
            </a:r>
            <a:endParaRPr lang="es-ES_tradnl" sz="2400" dirty="0"/>
          </a:p>
        </p:txBody>
      </p:sp>
      <p:pic>
        <p:nvPicPr>
          <p:cNvPr id="14" name="Picture 6" descr="b_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1375" y="3663606"/>
            <a:ext cx="2813437" cy="209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05" y="3669957"/>
            <a:ext cx="2746632" cy="205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p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1" y="956105"/>
            <a:ext cx="2809601" cy="21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125672" y="3116948"/>
            <a:ext cx="1456896" cy="4022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s-ES_tradnl" b="0" dirty="0" err="1" smtClean="0"/>
              <a:t>Particles</a:t>
            </a:r>
            <a:endParaRPr lang="es-ES_tradnl" b="0" dirty="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839136" y="3129305"/>
            <a:ext cx="1511342" cy="4022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s-ES_tradnl" b="0" dirty="0" err="1" smtClean="0"/>
              <a:t>Inclusions</a:t>
            </a:r>
            <a:endParaRPr lang="es-ES_tradnl" b="0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862645" y="5921203"/>
            <a:ext cx="1277765" cy="4022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s-ES_tradnl" b="0" dirty="0" err="1" smtClean="0"/>
              <a:t>Bubbles</a:t>
            </a:r>
            <a:endParaRPr lang="es-ES_tradnl" b="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4543" y="921815"/>
            <a:ext cx="2693772" cy="215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33759" y="5867342"/>
            <a:ext cx="2696303" cy="7100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s-ES_tradnl" b="0" dirty="0" err="1" smtClean="0"/>
              <a:t>Lamellae</a:t>
            </a:r>
            <a:r>
              <a:rPr lang="es-ES_tradnl" b="0" dirty="0" smtClean="0"/>
              <a:t> &amp; </a:t>
            </a:r>
            <a:r>
              <a:rPr lang="es-ES_tradnl" b="0" dirty="0" err="1" smtClean="0"/>
              <a:t>phase</a:t>
            </a:r>
            <a:r>
              <a:rPr lang="es-ES_tradnl" b="0" dirty="0" smtClean="0"/>
              <a:t> </a:t>
            </a:r>
            <a:r>
              <a:rPr lang="es-ES_tradnl" b="0" dirty="0" err="1" smtClean="0"/>
              <a:t>boundaries</a:t>
            </a:r>
            <a:endParaRPr lang="es-ES_tradnl" b="0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2596" y="939114"/>
            <a:ext cx="2703040" cy="21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6696462" y="3169765"/>
            <a:ext cx="1656706" cy="4022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s-ES_tradnl" b="0" dirty="0" err="1" smtClean="0"/>
              <a:t>Multilayers</a:t>
            </a:r>
            <a:endParaRPr lang="es-ES_tradnl" b="0" dirty="0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820029" y="5085063"/>
            <a:ext cx="1277765" cy="525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s-ES_tradnl" sz="2800" dirty="0" err="1" smtClean="0">
                <a:solidFill>
                  <a:schemeClr val="accent2"/>
                </a:solidFill>
              </a:rPr>
              <a:t>etc</a:t>
            </a:r>
            <a:r>
              <a:rPr lang="es-ES_tradnl" sz="2800" dirty="0" smtClean="0">
                <a:solidFill>
                  <a:schemeClr val="accent2"/>
                </a:solidFill>
              </a:rPr>
              <a:t>…</a:t>
            </a:r>
            <a:endParaRPr lang="es-ES_tradnl" sz="2800" dirty="0">
              <a:solidFill>
                <a:schemeClr val="accent2"/>
              </a:solidFill>
            </a:endParaRPr>
          </a:p>
        </p:txBody>
      </p:sp>
      <p:sp>
        <p:nvSpPr>
          <p:cNvPr id="25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b="1" dirty="0" smtClean="0">
                <a:solidFill>
                  <a:srgbClr val="0000CC"/>
                </a:solidFill>
              </a:rPr>
              <a:t> PYPENELOPE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33754" y="5643647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Simulation parameters related to the mixed simulation algorithm of PENELOPE: </a:t>
            </a:r>
            <a:r>
              <a:rPr lang="en-US" b="0" dirty="0" err="1" smtClean="0"/>
              <a:t>Eabs</a:t>
            </a:r>
            <a:r>
              <a:rPr lang="en-US" b="0" dirty="0" smtClean="0"/>
              <a:t> (electrons &amp; photons), C1, C2, WCC, WCR</a:t>
            </a:r>
            <a:endParaRPr lang="en-US" b="0" dirty="0"/>
          </a:p>
        </p:txBody>
      </p:sp>
      <p:pic>
        <p:nvPicPr>
          <p:cNvPr id="905219" name="Picture 3" descr="F:\2014_IUMAS_M&amp;M\p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928" y="916966"/>
            <a:ext cx="5143500" cy="4391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b="1" dirty="0" smtClean="0">
                <a:solidFill>
                  <a:srgbClr val="0000CC"/>
                </a:solidFill>
              </a:rPr>
              <a:t> PYPENELOPE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1661" y="5631922"/>
            <a:ext cx="7842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Interaction forcing values for each interaction mechanism e.g. ionization &amp; </a:t>
            </a:r>
            <a:r>
              <a:rPr lang="en-US" b="0" dirty="0" err="1" smtClean="0"/>
              <a:t>bremsstrahlung</a:t>
            </a:r>
            <a:r>
              <a:rPr lang="en-US" b="0" dirty="0" smtClean="0"/>
              <a:t> emission</a:t>
            </a:r>
            <a:endParaRPr lang="en-US" b="0" dirty="0"/>
          </a:p>
        </p:txBody>
      </p:sp>
      <p:pic>
        <p:nvPicPr>
          <p:cNvPr id="906242" name="Picture 2" descr="F:\2014_IUMAS_M&amp;M\p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542" y="858349"/>
            <a:ext cx="5143500" cy="4391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b="1" dirty="0" smtClean="0">
                <a:solidFill>
                  <a:srgbClr val="0000CC"/>
                </a:solidFill>
              </a:rPr>
              <a:t> PYPENELOPE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19908" y="5678815"/>
            <a:ext cx="6904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Different kind of photon detectors can be defined  </a:t>
            </a:r>
            <a:endParaRPr lang="en-US" b="0" dirty="0"/>
          </a:p>
        </p:txBody>
      </p:sp>
      <p:pic>
        <p:nvPicPr>
          <p:cNvPr id="907267" name="Picture 3" descr="F:\2014_IUMAS_M&amp;M\p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0435" y="659053"/>
            <a:ext cx="5143500" cy="4391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10" name="9 Conector recto"/>
          <p:cNvCxnSpPr/>
          <p:nvPr/>
        </p:nvCxnSpPr>
        <p:spPr bwMode="auto">
          <a:xfrm flipV="1">
            <a:off x="3059723" y="2579077"/>
            <a:ext cx="1254368" cy="234461"/>
          </a:xfrm>
          <a:prstGeom prst="lin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pic>
        <p:nvPicPr>
          <p:cNvPr id="907266" name="Picture 2" descr="F:\2014_IUMAS_M&amp;M\p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331" y="2801450"/>
            <a:ext cx="3924300" cy="2638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b="1" dirty="0" smtClean="0">
                <a:solidFill>
                  <a:srgbClr val="0000CC"/>
                </a:solidFill>
              </a:rPr>
              <a:t> PYPENELOPE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15815" y="5561585"/>
            <a:ext cx="8170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A simulation will stop if the number of showers, simulation time or uncertainty on a specific X-ray line is reached</a:t>
            </a:r>
            <a:endParaRPr lang="en-US" b="0" dirty="0"/>
          </a:p>
        </p:txBody>
      </p:sp>
      <p:pic>
        <p:nvPicPr>
          <p:cNvPr id="908290" name="Picture 2" descr="F:\2014_IUMAS_M&amp;M\p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8220" y="823180"/>
            <a:ext cx="5143500" cy="4391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b="1" dirty="0" smtClean="0">
                <a:solidFill>
                  <a:srgbClr val="0000CC"/>
                </a:solidFill>
              </a:rPr>
              <a:t> PYPENELOPE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pic>
        <p:nvPicPr>
          <p:cNvPr id="909314" name="Picture 2" descr="F:\2014_IUMAS_M&amp;M\p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615" y="890953"/>
            <a:ext cx="7623382" cy="4700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8 Rectángulo"/>
          <p:cNvSpPr/>
          <p:nvPr/>
        </p:nvSpPr>
        <p:spPr bwMode="auto">
          <a:xfrm>
            <a:off x="3528647" y="1019907"/>
            <a:ext cx="281354" cy="4022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 bwMode="auto">
          <a:xfrm rot="16200000" flipH="1">
            <a:off x="3470031" y="1758462"/>
            <a:ext cx="1289543" cy="633046"/>
          </a:xfrm>
          <a:prstGeom prst="lin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2" name="11 Rectángulo"/>
          <p:cNvSpPr/>
          <p:nvPr/>
        </p:nvSpPr>
        <p:spPr>
          <a:xfrm>
            <a:off x="3387967" y="2758534"/>
            <a:ext cx="3739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>
                <a:solidFill>
                  <a:srgbClr val="FF0000"/>
                </a:solidFill>
              </a:rPr>
              <a:t>Running the defined simulation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b="1" dirty="0" smtClean="0">
                <a:solidFill>
                  <a:srgbClr val="0000CC"/>
                </a:solidFill>
              </a:rPr>
              <a:t> PYPENELOPE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27539" y="5927377"/>
            <a:ext cx="8346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Characteristic X-ray intensities (primary, fluorescence characteristic, fluorescence </a:t>
            </a:r>
            <a:r>
              <a:rPr lang="en-US" b="0" dirty="0" err="1" smtClean="0"/>
              <a:t>bremss</a:t>
            </a:r>
            <a:r>
              <a:rPr lang="en-US" b="0" dirty="0" smtClean="0"/>
              <a:t>, total) and statistical uncertainties</a:t>
            </a:r>
            <a:endParaRPr lang="en-US" b="0" dirty="0"/>
          </a:p>
        </p:txBody>
      </p:sp>
      <p:pic>
        <p:nvPicPr>
          <p:cNvPr id="901122" name="Picture 2" descr="F:\2014_IUMAS_M&amp;M\P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898" y="862378"/>
            <a:ext cx="7882548" cy="4984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b="1" dirty="0" smtClean="0">
                <a:solidFill>
                  <a:srgbClr val="0000CC"/>
                </a:solidFill>
              </a:rPr>
              <a:t> PYPENELOPE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20616" y="6089124"/>
            <a:ext cx="7373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Results can be visualized on-line or exported to data files</a:t>
            </a:r>
            <a:endParaRPr lang="en-US" b="0" dirty="0"/>
          </a:p>
        </p:txBody>
      </p:sp>
      <p:pic>
        <p:nvPicPr>
          <p:cNvPr id="899074" name="Picture 2" descr="F:\p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985" y="779585"/>
            <a:ext cx="8411306" cy="504678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manually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26863" y="1286470"/>
            <a:ext cx="8341999" cy="27579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b="0" kern="0" dirty="0" smtClean="0">
                <a:cs typeface="Arial" pitchFamily="34" charset="0"/>
              </a:rPr>
              <a:t>Geometry definition file (PENGEOM) 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>
              <a:lnSpc>
                <a:spcPts val="28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corresponding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material-data files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(by running the program </a:t>
            </a:r>
            <a:r>
              <a:rPr lang="en-US" dirty="0" smtClean="0">
                <a:solidFill>
                  <a:schemeClr val="accent2"/>
                </a:solidFill>
                <a:latin typeface="Courier New" pitchFamily="49" charset="0"/>
              </a:rPr>
              <a:t>material)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b="0" kern="0" dirty="0" smtClean="0">
              <a:cs typeface="Arial" pitchFamily="34" charset="0"/>
            </a:endParaRPr>
          </a:p>
          <a:p>
            <a:pPr marL="342900" lvl="0" indent="-342900">
              <a:lnSpc>
                <a:spcPts val="28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en-US" b="0" kern="0" dirty="0" smtClean="0">
                <a:cs typeface="Arial" pitchFamily="34" charset="0"/>
              </a:rPr>
              <a:t>The </a:t>
            </a:r>
            <a:r>
              <a:rPr lang="en-US" b="0" kern="0" dirty="0" smtClean="0">
                <a:solidFill>
                  <a:srgbClr val="FF0000"/>
                </a:solidFill>
                <a:cs typeface="Arial" pitchFamily="34" charset="0"/>
              </a:rPr>
              <a:t>input file </a:t>
            </a:r>
            <a:r>
              <a:rPr lang="en-US" b="0" kern="0" dirty="0" smtClean="0">
                <a:cs typeface="Arial" pitchFamily="34" charset="0"/>
              </a:rPr>
              <a:t>containing </a:t>
            </a:r>
            <a:r>
              <a:rPr lang="en-US" b="0" dirty="0" smtClean="0"/>
              <a:t>details on the electron beam, simulation parameters, detectors, variance reduction, methods and spatial  distribution of x-ray events, simulation time or number of trajectories, etc</a:t>
            </a:r>
            <a:r>
              <a:rPr lang="en-US" b="0" kern="0" dirty="0" smtClean="0">
                <a:cs typeface="Arial" pitchFamily="34" charset="0"/>
              </a:rPr>
              <a:t> 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45478" y="802016"/>
            <a:ext cx="7373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To run PENEPMA manually we usually must prepare: </a:t>
            </a:r>
            <a:endParaRPr lang="en-US" b="0" dirty="0"/>
          </a:p>
        </p:txBody>
      </p:sp>
      <p:sp>
        <p:nvSpPr>
          <p:cNvPr id="12" name="11 Rectángulo"/>
          <p:cNvSpPr/>
          <p:nvPr/>
        </p:nvSpPr>
        <p:spPr>
          <a:xfrm>
            <a:off x="363416" y="4119647"/>
            <a:ext cx="7373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Advantages of running PENEPMA manually:</a:t>
            </a:r>
            <a:endParaRPr lang="en-US" b="0" dirty="0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>
          <a:xfrm>
            <a:off x="462031" y="4604103"/>
            <a:ext cx="8341999" cy="18904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b="0" kern="0" dirty="0" smtClean="0">
                <a:cs typeface="Arial" pitchFamily="34" charset="0"/>
              </a:rPr>
              <a:t>Parallel processing possible (v. 2014)</a:t>
            </a:r>
          </a:p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b="0" kern="0" dirty="0" smtClean="0">
                <a:cs typeface="Arial" pitchFamily="34" charset="0"/>
              </a:rPr>
              <a:t>Any geometry can be defined (sample, microscope, etc..)</a:t>
            </a:r>
          </a:p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b="0" kern="0" dirty="0" smtClean="0">
                <a:cs typeface="Arial" pitchFamily="34" charset="0"/>
              </a:rPr>
              <a:t>2D distributions of X-ray emission can be obtained</a:t>
            </a:r>
          </a:p>
          <a:p>
            <a:pPr marL="342900" lvl="0" indent="-342900">
              <a:lnSpc>
                <a:spcPts val="28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en-US" b="0" kern="0" dirty="0" smtClean="0">
                <a:cs typeface="Arial" pitchFamily="34" charset="0"/>
              </a:rPr>
              <a:t>Scripts prepared to visualize output results using </a:t>
            </a:r>
            <a:r>
              <a:rPr lang="en-US" kern="0" dirty="0" err="1" smtClean="0">
                <a:solidFill>
                  <a:schemeClr val="accent2"/>
                </a:solidFill>
                <a:latin typeface="Courier New" pitchFamily="49" charset="0"/>
                <a:cs typeface="Arial" pitchFamily="34" charset="0"/>
              </a:rPr>
              <a:t>gnuplot</a:t>
            </a:r>
            <a:r>
              <a:rPr lang="en-US" b="0" kern="0" dirty="0" smtClean="0"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563" y="1212636"/>
            <a:ext cx="8604000" cy="486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5588" y="322817"/>
            <a:ext cx="459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Preparing</a:t>
            </a:r>
            <a:r>
              <a:rPr lang="es-ES_tradnl" sz="2400" b="1" dirty="0" smtClean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the</a:t>
            </a:r>
            <a:r>
              <a:rPr lang="es-ES_tradnl" sz="2400" b="1" dirty="0" smtClean="0">
                <a:solidFill>
                  <a:srgbClr val="0000CC"/>
                </a:solidFill>
              </a:rPr>
              <a:t> input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file</a:t>
            </a:r>
            <a:r>
              <a:rPr lang="es-ES_tradnl" sz="2400" b="1" dirty="0" smtClean="0">
                <a:solidFill>
                  <a:srgbClr val="0000CC"/>
                </a:solidFill>
              </a:rPr>
              <a:t>  </a:t>
            </a:r>
            <a:endParaRPr lang="es-ES_tradnl" sz="2400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1125415" y="2004645"/>
            <a:ext cx="1404000" cy="97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1137133" y="3669312"/>
            <a:ext cx="3564000" cy="100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125416" y="5052625"/>
            <a:ext cx="1224000" cy="79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253A-F0CB-4FCD-A91E-879B1F30E12C}" type="slidenum">
              <a:rPr lang="en-US" smtClean="0"/>
              <a:pPr/>
              <a:t>19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06" y="1062681"/>
            <a:ext cx="8628810" cy="53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5588" y="322817"/>
            <a:ext cx="459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Preparing</a:t>
            </a:r>
            <a:r>
              <a:rPr lang="es-ES_tradnl" sz="2400" dirty="0" smtClean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the</a:t>
            </a:r>
            <a:r>
              <a:rPr lang="es-ES_tradnl" sz="2400" b="1" dirty="0" smtClean="0">
                <a:solidFill>
                  <a:srgbClr val="0000CC"/>
                </a:solidFill>
              </a:rPr>
              <a:t> input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file</a:t>
            </a:r>
            <a:r>
              <a:rPr lang="es-ES_tradnl" sz="2400" b="1" dirty="0" smtClean="0">
                <a:solidFill>
                  <a:srgbClr val="0000CC"/>
                </a:solidFill>
              </a:rPr>
              <a:t> 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1078522" y="1324707"/>
            <a:ext cx="2736000" cy="198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031629" y="3716215"/>
            <a:ext cx="621325" cy="54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1043353" y="4642333"/>
            <a:ext cx="621325" cy="54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078522" y="5615348"/>
            <a:ext cx="1512278" cy="54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42900" y="1971327"/>
            <a:ext cx="8625254" cy="164365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9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l"/>
            </a:pPr>
            <a:r>
              <a:rPr lang="en-US" b="0" dirty="0" smtClean="0">
                <a:cs typeface="Arial" pitchFamily="34" charset="0"/>
              </a:rPr>
              <a:t> General-purpose Monte Carlo subroutine package for the simulation of coupled electron-photon transport in arbitrary geometries (75 </a:t>
            </a:r>
            <a:r>
              <a:rPr lang="en-US" b="0" dirty="0" err="1" smtClean="0">
                <a:cs typeface="Arial" pitchFamily="34" charset="0"/>
              </a:rPr>
              <a:t>eV</a:t>
            </a:r>
            <a:r>
              <a:rPr lang="en-US" b="0" dirty="0" smtClean="0">
                <a:cs typeface="Arial" pitchFamily="34" charset="0"/>
              </a:rPr>
              <a:t> – 1 </a:t>
            </a:r>
            <a:r>
              <a:rPr lang="en-US" b="0" dirty="0" err="1" smtClean="0">
                <a:cs typeface="Arial" pitchFamily="34" charset="0"/>
              </a:rPr>
              <a:t>GeV</a:t>
            </a:r>
            <a:r>
              <a:rPr lang="en-US" b="0" dirty="0" smtClean="0">
                <a:cs typeface="Arial" pitchFamily="34" charset="0"/>
              </a:rPr>
              <a:t>)</a:t>
            </a:r>
          </a:p>
          <a:p>
            <a:pPr>
              <a:lnSpc>
                <a:spcPts val="29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l"/>
            </a:pPr>
            <a:r>
              <a:rPr lang="en-US" b="0" dirty="0" smtClean="0">
                <a:cs typeface="Arial" pitchFamily="34" charset="0"/>
              </a:rPr>
              <a:t> Developed and maintained at the UB. Distributed by the OECD-NEA Data Bank (Paris)</a:t>
            </a:r>
            <a:endParaRPr lang="en-US" b="0" dirty="0" smtClean="0"/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3F6-F136-4EC0-9D3E-3D8D5C1A737A}" type="slidenum">
              <a:rPr lang="en-US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92556" name="Text Box 12"/>
          <p:cNvSpPr txBox="1">
            <a:spLocks noChangeArrowheads="1"/>
          </p:cNvSpPr>
          <p:nvPr/>
        </p:nvSpPr>
        <p:spPr bwMode="auto">
          <a:xfrm>
            <a:off x="841770" y="949202"/>
            <a:ext cx="6521635" cy="83317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</a:pPr>
            <a:r>
              <a:rPr lang="es-ES_tradnl" sz="2400" dirty="0" err="1">
                <a:solidFill>
                  <a:srgbClr val="FF0000"/>
                </a:solidFill>
              </a:rPr>
              <a:t>PEN</a:t>
            </a:r>
            <a:r>
              <a:rPr lang="es-ES_tradnl" sz="2400" dirty="0" err="1"/>
              <a:t>etration</a:t>
            </a:r>
            <a:r>
              <a:rPr lang="es-ES_tradnl" sz="2400" dirty="0"/>
              <a:t> and </a:t>
            </a:r>
            <a:r>
              <a:rPr lang="es-ES_tradnl" sz="2400" dirty="0" err="1">
                <a:solidFill>
                  <a:srgbClr val="FF0000"/>
                </a:solidFill>
              </a:rPr>
              <a:t>E</a:t>
            </a:r>
            <a:r>
              <a:rPr lang="es-ES_tradnl" sz="2400" dirty="0" err="1"/>
              <a:t>nergy</a:t>
            </a:r>
            <a:r>
              <a:rPr lang="es-ES_tradnl" sz="2400" dirty="0"/>
              <a:t> </a:t>
            </a:r>
            <a:r>
              <a:rPr lang="es-ES_tradnl" sz="2400" dirty="0" err="1">
                <a:solidFill>
                  <a:srgbClr val="FF0000"/>
                </a:solidFill>
              </a:rPr>
              <a:t>LO</a:t>
            </a:r>
            <a:r>
              <a:rPr lang="es-ES_tradnl" sz="2400" dirty="0" err="1"/>
              <a:t>ss</a:t>
            </a:r>
            <a:r>
              <a:rPr lang="es-ES_tradnl" sz="2400" dirty="0"/>
              <a:t> of </a:t>
            </a:r>
            <a:r>
              <a:rPr lang="es-ES_tradnl" sz="2400" dirty="0" err="1">
                <a:solidFill>
                  <a:srgbClr val="FF0000"/>
                </a:solidFill>
              </a:rPr>
              <a:t>P</a:t>
            </a:r>
            <a:r>
              <a:rPr lang="es-ES_tradnl" sz="2400" dirty="0" err="1"/>
              <a:t>ositrons</a:t>
            </a:r>
            <a:r>
              <a:rPr lang="es-ES_tradnl" sz="2400" dirty="0"/>
              <a:t> </a:t>
            </a:r>
          </a:p>
          <a:p>
            <a:pPr algn="ctr">
              <a:buClrTx/>
              <a:buFontTx/>
              <a:buNone/>
            </a:pPr>
            <a:r>
              <a:rPr lang="es-ES_tradnl" sz="2400" dirty="0"/>
              <a:t>and </a:t>
            </a:r>
            <a:r>
              <a:rPr lang="es-ES_tradnl" sz="2400" dirty="0" err="1">
                <a:solidFill>
                  <a:srgbClr val="FF0000"/>
                </a:solidFill>
              </a:rPr>
              <a:t>E</a:t>
            </a:r>
            <a:r>
              <a:rPr lang="es-ES_tradnl" sz="2400" dirty="0" err="1"/>
              <a:t>lectrons</a:t>
            </a:r>
            <a:r>
              <a:rPr lang="es-ES_tradnl" sz="2400" dirty="0"/>
              <a:t> (... and </a:t>
            </a:r>
            <a:r>
              <a:rPr lang="es-ES_tradnl" sz="2400" dirty="0" err="1"/>
              <a:t>photons</a:t>
            </a:r>
            <a:r>
              <a:rPr lang="es-ES_tradnl" sz="2400" dirty="0"/>
              <a:t>)</a:t>
            </a:r>
            <a:endParaRPr lang="en-US" sz="2400" dirty="0"/>
          </a:p>
        </p:txBody>
      </p:sp>
      <p:sp>
        <p:nvSpPr>
          <p:cNvPr id="492558" name="Rectangle 14"/>
          <p:cNvSpPr>
            <a:spLocks noChangeArrowheads="1"/>
          </p:cNvSpPr>
          <p:nvPr/>
        </p:nvSpPr>
        <p:spPr bwMode="auto">
          <a:xfrm>
            <a:off x="2622556" y="3159366"/>
            <a:ext cx="4639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s-ES_tradnl" b="1" dirty="0">
                <a:solidFill>
                  <a:srgbClr val="009900"/>
                </a:solidFill>
              </a:rPr>
              <a:t>http://www.nea.fr/lists/penelope.html</a:t>
            </a:r>
            <a:endParaRPr lang="es-ES_tradnl" b="1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39896" y="3906277"/>
            <a:ext cx="864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dirty="0"/>
              <a:t> </a:t>
            </a:r>
            <a:r>
              <a:rPr lang="es-ES_tradnl" sz="2400" dirty="0" smtClean="0">
                <a:solidFill>
                  <a:srgbClr val="0000CC"/>
                </a:solidFill>
              </a:rPr>
              <a:t>PENEPMA: EPMA </a:t>
            </a:r>
            <a:r>
              <a:rPr lang="es-ES_tradnl" sz="2400" dirty="0" err="1" smtClean="0">
                <a:solidFill>
                  <a:srgbClr val="0000CC"/>
                </a:solidFill>
              </a:rPr>
              <a:t>simulations</a:t>
            </a:r>
            <a:r>
              <a:rPr lang="es-ES_tradnl" sz="2400" dirty="0" smtClean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made</a:t>
            </a:r>
            <a:r>
              <a:rPr lang="es-ES_tradnl" sz="2400" dirty="0" smtClean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easy</a:t>
            </a:r>
            <a:r>
              <a:rPr lang="es-ES_tradnl" sz="2400" dirty="0" smtClean="0">
                <a:solidFill>
                  <a:srgbClr val="0000CC"/>
                </a:solidFill>
              </a:rPr>
              <a:t> </a:t>
            </a:r>
            <a:endParaRPr lang="es-ES_tradnl" sz="24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07731" y="4388438"/>
            <a:ext cx="8625254" cy="20745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9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l"/>
            </a:pPr>
            <a:r>
              <a:rPr lang="en-US" b="0" dirty="0" smtClean="0">
                <a:cs typeface="Arial" pitchFamily="34" charset="0"/>
              </a:rPr>
              <a:t> Based on PENELOPE. Latest version v. 2014 </a:t>
            </a:r>
          </a:p>
          <a:p>
            <a:pPr>
              <a:lnSpc>
                <a:spcPts val="29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l"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/>
              <a:t>You can define the energy, direction and position of the electron beam</a:t>
            </a:r>
          </a:p>
          <a:p>
            <a:pPr>
              <a:lnSpc>
                <a:spcPts val="29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l"/>
            </a:pPr>
            <a:r>
              <a:rPr lang="en-US" b="0" dirty="0" smtClean="0"/>
              <a:t> The geometry of the sample (and its environment) is defined by using</a:t>
            </a:r>
          </a:p>
          <a:p>
            <a:pPr>
              <a:buClr>
                <a:srgbClr val="0000CC"/>
              </a:buClr>
              <a:buSzPct val="65000"/>
              <a:buFont typeface="Wingdings" pitchFamily="2" charset="2"/>
              <a:buNone/>
            </a:pPr>
            <a:r>
              <a:rPr lang="en-US" b="0" dirty="0" smtClean="0"/>
              <a:t>   PENGEOM</a:t>
            </a:r>
          </a:p>
          <a:p>
            <a:pPr>
              <a:lnSpc>
                <a:spcPts val="29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l"/>
            </a:pPr>
            <a:r>
              <a:rPr lang="en-US" b="0" dirty="0" smtClean="0">
                <a:cs typeface="Arial" pitchFamily="34" charset="0"/>
              </a:rPr>
              <a:t> </a:t>
            </a:r>
            <a:r>
              <a:rPr lang="en-US" b="0" dirty="0" smtClean="0"/>
              <a:t>Provides the x-ray spectrum at different photon detectors  </a:t>
            </a:r>
          </a:p>
        </p:txBody>
      </p:sp>
      <p:sp>
        <p:nvSpPr>
          <p:cNvPr id="13" name="19 Rectángulo"/>
          <p:cNvSpPr/>
          <p:nvPr/>
        </p:nvSpPr>
        <p:spPr>
          <a:xfrm>
            <a:off x="5615354" y="329853"/>
            <a:ext cx="3329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err="1" smtClean="0"/>
              <a:t>Salvat</a:t>
            </a:r>
            <a:r>
              <a:rPr lang="en-US" sz="1800" b="0" dirty="0" smtClean="0"/>
              <a:t> et al. (1996       </a:t>
            </a:r>
            <a:r>
              <a:rPr lang="en-US" sz="1800" b="0" dirty="0" smtClean="0">
                <a:sym typeface="Wingdings" pitchFamily="2" charset="2"/>
              </a:rPr>
              <a:t>2014</a:t>
            </a:r>
            <a:r>
              <a:rPr lang="en-US" sz="1800" b="0" dirty="0" smtClean="0"/>
              <a:t>)</a:t>
            </a:r>
            <a:endParaRPr lang="en-US" sz="1600" b="0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81280" y="248679"/>
            <a:ext cx="864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dirty="0"/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The</a:t>
            </a:r>
            <a:r>
              <a:rPr lang="es-ES_tradnl" sz="2400" dirty="0" smtClean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simulation</a:t>
            </a:r>
            <a:r>
              <a:rPr lang="es-ES_tradnl" sz="2400" dirty="0" smtClean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code</a:t>
            </a:r>
            <a:r>
              <a:rPr lang="es-ES_tradnl" sz="2400" dirty="0" smtClean="0">
                <a:solidFill>
                  <a:srgbClr val="0000CC"/>
                </a:solidFill>
              </a:rPr>
              <a:t> PENELOPE</a:t>
            </a:r>
            <a:endParaRPr lang="es-ES_tradnl" sz="2400" dirty="0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7618246" y="527172"/>
            <a:ext cx="31827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253A-F0CB-4FCD-A91E-879B1F30E12C}" type="slidenum">
              <a:rPr lang="en-US" smtClean="0"/>
              <a:pPr/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5588" y="322817"/>
            <a:ext cx="4728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Preparing</a:t>
            </a:r>
            <a:r>
              <a:rPr lang="es-ES_tradnl" sz="2400" dirty="0" smtClean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the</a:t>
            </a:r>
            <a:r>
              <a:rPr lang="es-ES_tradnl" sz="2400" b="1" dirty="0" smtClean="0">
                <a:solidFill>
                  <a:srgbClr val="0000CC"/>
                </a:solidFill>
              </a:rPr>
              <a:t> input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file</a:t>
            </a:r>
            <a:endParaRPr lang="es-ES_tradnl" sz="24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50" y="1045463"/>
            <a:ext cx="8548687" cy="551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1148863" y="1758450"/>
            <a:ext cx="2304000" cy="756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113694" y="5826355"/>
            <a:ext cx="792000" cy="54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1090247" y="2930749"/>
            <a:ext cx="2376000" cy="162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1148863" y="4970570"/>
            <a:ext cx="1336430" cy="756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313" y="285750"/>
            <a:ext cx="764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Example</a:t>
            </a:r>
            <a:r>
              <a:rPr lang="es-ES_tradnl" sz="2400" dirty="0" smtClean="0">
                <a:solidFill>
                  <a:srgbClr val="0000CC"/>
                </a:solidFill>
              </a:rPr>
              <a:t>: Ca</a:t>
            </a:r>
            <a:r>
              <a:rPr lang="es-ES_tradnl" sz="2400" baseline="-25000" dirty="0" smtClean="0">
                <a:solidFill>
                  <a:srgbClr val="0000CC"/>
                </a:solidFill>
              </a:rPr>
              <a:t>4</a:t>
            </a:r>
            <a:r>
              <a:rPr lang="es-ES_tradnl" sz="2400" dirty="0" smtClean="0">
                <a:solidFill>
                  <a:srgbClr val="0000CC"/>
                </a:solidFill>
              </a:rPr>
              <a:t>Al</a:t>
            </a:r>
            <a:r>
              <a:rPr lang="es-ES_tradnl" sz="2400" baseline="-25000" dirty="0" smtClean="0">
                <a:solidFill>
                  <a:srgbClr val="0000CC"/>
                </a:solidFill>
              </a:rPr>
              <a:t>4</a:t>
            </a:r>
            <a:r>
              <a:rPr lang="es-ES_tradnl" sz="2400" dirty="0" smtClean="0">
                <a:solidFill>
                  <a:srgbClr val="0000CC"/>
                </a:solidFill>
              </a:rPr>
              <a:t>MgO</a:t>
            </a:r>
            <a:r>
              <a:rPr lang="es-ES_tradnl" sz="2400" baseline="-25000" dirty="0" smtClean="0">
                <a:solidFill>
                  <a:srgbClr val="0000CC"/>
                </a:solidFill>
              </a:rPr>
              <a:t>11</a:t>
            </a:r>
            <a:r>
              <a:rPr lang="es-ES_tradnl" sz="2400" dirty="0" smtClean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inclusion</a:t>
            </a:r>
            <a:r>
              <a:rPr lang="es-ES_tradnl" sz="2400" dirty="0" smtClean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on</a:t>
            </a:r>
            <a:r>
              <a:rPr lang="es-ES_tradnl" sz="2400" dirty="0" smtClean="0">
                <a:solidFill>
                  <a:srgbClr val="0000CC"/>
                </a:solidFill>
              </a:rPr>
              <a:t> Fe</a:t>
            </a:r>
            <a:endParaRPr lang="es-ES_tradnl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786" y="994719"/>
            <a:ext cx="6603142" cy="5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rot="180000">
            <a:off x="5183573" y="2781826"/>
            <a:ext cx="45719" cy="87733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945976" y="5119509"/>
            <a:ext cx="786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Fe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481753" y="3923755"/>
            <a:ext cx="2356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Ca</a:t>
            </a:r>
            <a:r>
              <a:rPr lang="en-US" sz="2800" baseline="-25000" dirty="0" smtClean="0">
                <a:solidFill>
                  <a:srgbClr val="FFFF00"/>
                </a:solidFill>
              </a:rPr>
              <a:t>4</a:t>
            </a:r>
            <a:r>
              <a:rPr lang="en-US" sz="2800" dirty="0" smtClean="0">
                <a:solidFill>
                  <a:srgbClr val="FFFF00"/>
                </a:solidFill>
              </a:rPr>
              <a:t>Al</a:t>
            </a:r>
            <a:r>
              <a:rPr lang="en-US" sz="2800" baseline="-25000" dirty="0" smtClean="0">
                <a:solidFill>
                  <a:srgbClr val="FFFF00"/>
                </a:solidFill>
              </a:rPr>
              <a:t>4</a:t>
            </a:r>
            <a:r>
              <a:rPr lang="en-US" sz="2800" dirty="0" smtClean="0">
                <a:solidFill>
                  <a:srgbClr val="FFFF00"/>
                </a:solidFill>
              </a:rPr>
              <a:t>MgO</a:t>
            </a:r>
            <a:r>
              <a:rPr lang="en-US" sz="2800" baseline="-25000" dirty="0" smtClean="0">
                <a:solidFill>
                  <a:srgbClr val="FFFF00"/>
                </a:solidFill>
              </a:rPr>
              <a:t>11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45822" y="1543969"/>
            <a:ext cx="3150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electron beam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(y = 1</a:t>
            </a:r>
            <a:r>
              <a:rPr lang="en-US" sz="2400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400" dirty="0" smtClean="0">
                <a:solidFill>
                  <a:srgbClr val="FFFF00"/>
                </a:solidFill>
              </a:rPr>
              <a:t>m, x = 0</a:t>
            </a:r>
            <a:r>
              <a:rPr lang="en-US" sz="2400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400" dirty="0" smtClean="0">
                <a:solidFill>
                  <a:srgbClr val="FFFF00"/>
                </a:solidFill>
              </a:rPr>
              <a:t>m)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97115" y="1332955"/>
            <a:ext cx="1954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 = 15 </a:t>
            </a:r>
            <a:r>
              <a:rPr lang="en-US" sz="2800" dirty="0" err="1" smtClean="0">
                <a:solidFill>
                  <a:srgbClr val="FFFF00"/>
                </a:solidFill>
              </a:rPr>
              <a:t>keV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389023" y="3126586"/>
            <a:ext cx="383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12069" y="969539"/>
            <a:ext cx="383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z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782961" y="4521632"/>
            <a:ext cx="1825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 = 2 </a:t>
            </a:r>
            <a:r>
              <a:rPr lang="en-US" sz="2800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9027" y="248679"/>
            <a:ext cx="8558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Results</a:t>
            </a:r>
            <a:r>
              <a:rPr lang="es-ES_tradnl" sz="2400" dirty="0" smtClean="0">
                <a:solidFill>
                  <a:srgbClr val="0000CC"/>
                </a:solidFill>
              </a:rPr>
              <a:t>: </a:t>
            </a:r>
            <a:r>
              <a:rPr lang="es-ES_tradnl" sz="2400" dirty="0" err="1" smtClean="0">
                <a:solidFill>
                  <a:srgbClr val="0000CC"/>
                </a:solidFill>
              </a:rPr>
              <a:t>characteristic</a:t>
            </a:r>
            <a:r>
              <a:rPr lang="es-ES_tradnl" sz="2400" dirty="0" smtClean="0">
                <a:solidFill>
                  <a:srgbClr val="0000CC"/>
                </a:solidFill>
              </a:rPr>
              <a:t> x-</a:t>
            </a:r>
            <a:r>
              <a:rPr lang="es-ES_tradnl" sz="2400" dirty="0" err="1" smtClean="0">
                <a:solidFill>
                  <a:srgbClr val="0000CC"/>
                </a:solidFill>
              </a:rPr>
              <a:t>ray</a:t>
            </a:r>
            <a:r>
              <a:rPr lang="es-ES_tradnl" sz="2400" dirty="0" smtClean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spectrum</a:t>
            </a:r>
            <a:endParaRPr lang="es-ES_tradnl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474" y="929072"/>
            <a:ext cx="8319169" cy="560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779424" y="5154677"/>
            <a:ext cx="786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Fe</a:t>
            </a:r>
            <a:endParaRPr lang="en-US" sz="1800" b="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4423093" y="4169941"/>
            <a:ext cx="786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Ca</a:t>
            </a:r>
            <a:endParaRPr lang="en-US" sz="1800" b="0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2629470" y="3490006"/>
            <a:ext cx="786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Si</a:t>
            </a:r>
            <a:endParaRPr lang="en-US" sz="1800" b="0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2125373" y="4134770"/>
            <a:ext cx="786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Mg</a:t>
            </a:r>
            <a:endParaRPr lang="en-US" sz="1800" b="0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1668177" y="1297788"/>
            <a:ext cx="477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O</a:t>
            </a:r>
            <a:endParaRPr lang="en-US" sz="18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9027" y="248679"/>
            <a:ext cx="8558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Results</a:t>
            </a:r>
            <a:r>
              <a:rPr lang="es-ES_tradnl" sz="2400" dirty="0" smtClean="0">
                <a:solidFill>
                  <a:srgbClr val="0000CC"/>
                </a:solidFill>
              </a:rPr>
              <a:t>: EPMA </a:t>
            </a:r>
            <a:r>
              <a:rPr lang="es-ES_tradnl" sz="2400" dirty="0" err="1" smtClean="0">
                <a:solidFill>
                  <a:srgbClr val="0000CC"/>
                </a:solidFill>
              </a:rPr>
              <a:t>spectrum</a:t>
            </a:r>
            <a:endParaRPr lang="es-ES_tradnl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75" y="960480"/>
            <a:ext cx="8363218" cy="551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30008" y="1626031"/>
            <a:ext cx="786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Fe</a:t>
            </a:r>
            <a:endParaRPr lang="en-US" sz="1800" b="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910816" y="1262618"/>
            <a:ext cx="786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Ca</a:t>
            </a:r>
            <a:endParaRPr lang="en-US" sz="1800" b="0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2008147" y="1121944"/>
            <a:ext cx="786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Si</a:t>
            </a:r>
            <a:endParaRPr lang="en-US" sz="1800" b="0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777219" y="1332955"/>
            <a:ext cx="786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Mg</a:t>
            </a:r>
            <a:endParaRPr lang="en-US" sz="1800" b="0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1597838" y="1157111"/>
            <a:ext cx="477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O</a:t>
            </a:r>
            <a:endParaRPr lang="en-US" sz="1800" b="0" dirty="0" smtClean="0"/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rot="180000">
            <a:off x="1241321" y="1647753"/>
            <a:ext cx="602044" cy="5408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313" y="285750"/>
            <a:ext cx="8261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Results</a:t>
            </a:r>
            <a:r>
              <a:rPr lang="es-ES_tradnl" sz="2400" dirty="0" smtClean="0">
                <a:solidFill>
                  <a:srgbClr val="0000CC"/>
                </a:solidFill>
              </a:rPr>
              <a:t>: </a:t>
            </a:r>
            <a:r>
              <a:rPr lang="es-ES_tradnl" sz="2400" dirty="0" err="1" smtClean="0">
                <a:solidFill>
                  <a:srgbClr val="0000CC"/>
                </a:solidFill>
              </a:rPr>
              <a:t>depth</a:t>
            </a:r>
            <a:r>
              <a:rPr lang="es-ES_tradnl" sz="2400" dirty="0" smtClean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distribution</a:t>
            </a:r>
            <a:r>
              <a:rPr lang="es-ES_tradnl" sz="2400" dirty="0" smtClean="0">
                <a:solidFill>
                  <a:srgbClr val="0000CC"/>
                </a:solidFill>
              </a:rPr>
              <a:t> of X-</a:t>
            </a:r>
            <a:r>
              <a:rPr lang="es-ES_tradnl" sz="2400" dirty="0" err="1" smtClean="0">
                <a:solidFill>
                  <a:srgbClr val="0000CC"/>
                </a:solidFill>
              </a:rPr>
              <a:t>ray</a:t>
            </a:r>
            <a:r>
              <a:rPr lang="es-ES_tradnl" sz="2400" dirty="0" smtClean="0">
                <a:solidFill>
                  <a:srgbClr val="0000CC"/>
                </a:solidFill>
              </a:rPr>
              <a:t> </a:t>
            </a:r>
            <a:r>
              <a:rPr lang="es-ES_tradnl" sz="2400" dirty="0" err="1" smtClean="0">
                <a:solidFill>
                  <a:srgbClr val="0000CC"/>
                </a:solidFill>
              </a:rPr>
              <a:t>emission</a:t>
            </a:r>
            <a:r>
              <a:rPr lang="es-ES_tradnl" sz="2400" dirty="0" smtClean="0">
                <a:solidFill>
                  <a:srgbClr val="0000CC"/>
                </a:solidFill>
              </a:rPr>
              <a:t> (Fe </a:t>
            </a:r>
            <a:r>
              <a:rPr lang="es-ES_tradnl" sz="2400" dirty="0" err="1" smtClean="0">
                <a:solidFill>
                  <a:srgbClr val="0000CC"/>
                </a:solidFill>
              </a:rPr>
              <a:t>K</a:t>
            </a:r>
            <a:r>
              <a:rPr lang="es-ES_tradnl" sz="2400" dirty="0" err="1" smtClean="0">
                <a:solidFill>
                  <a:srgbClr val="0000CC"/>
                </a:solidFill>
                <a:latin typeface="Symbol" pitchFamily="18" charset="2"/>
              </a:rPr>
              <a:t>a</a:t>
            </a:r>
            <a:r>
              <a:rPr lang="es-ES_tradnl" sz="2400" dirty="0" smtClean="0">
                <a:solidFill>
                  <a:srgbClr val="0000CC"/>
                </a:solidFill>
              </a:rPr>
              <a:t>)</a:t>
            </a:r>
            <a:endParaRPr lang="es-ES_tradnl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546" y="900498"/>
            <a:ext cx="7882599" cy="540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25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27" y="358347"/>
            <a:ext cx="7586988" cy="62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7386" y="1318083"/>
            <a:ext cx="1332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00CC"/>
                </a:solidFill>
              </a:rPr>
              <a:t>Fe </a:t>
            </a:r>
            <a:r>
              <a:rPr lang="es-ES_tradnl" sz="2800" dirty="0" err="1" smtClean="0">
                <a:solidFill>
                  <a:srgbClr val="0000CC"/>
                </a:solidFill>
              </a:rPr>
              <a:t>K</a:t>
            </a:r>
            <a:r>
              <a:rPr lang="es-ES_tradnl" sz="2800" dirty="0" err="1" smtClean="0">
                <a:solidFill>
                  <a:srgbClr val="0000CC"/>
                </a:solidFill>
                <a:latin typeface="Symbol" pitchFamily="18" charset="2"/>
              </a:rPr>
              <a:t>a</a:t>
            </a:r>
            <a:endParaRPr lang="en-US" sz="2800" dirty="0"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26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567" y="386861"/>
            <a:ext cx="7492479" cy="639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67386" y="1318083"/>
            <a:ext cx="1332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00CC"/>
                </a:solidFill>
              </a:rPr>
              <a:t>Fe </a:t>
            </a:r>
            <a:r>
              <a:rPr lang="es-ES_tradnl" sz="2800" dirty="0" err="1" smtClean="0">
                <a:solidFill>
                  <a:srgbClr val="0000CC"/>
                </a:solidFill>
              </a:rPr>
              <a:t>K</a:t>
            </a:r>
            <a:r>
              <a:rPr lang="es-ES_tradnl" sz="2800" dirty="0" err="1" smtClean="0">
                <a:solidFill>
                  <a:srgbClr val="0000CC"/>
                </a:solidFill>
                <a:latin typeface="Symbol" pitchFamily="18" charset="2"/>
              </a:rPr>
              <a:t>a</a:t>
            </a:r>
            <a:endParaRPr lang="en-US" sz="2800" dirty="0"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27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099" y="328126"/>
            <a:ext cx="7765063" cy="631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67386" y="1318083"/>
            <a:ext cx="1332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00CC"/>
                </a:solidFill>
              </a:rPr>
              <a:t>Fe </a:t>
            </a:r>
            <a:r>
              <a:rPr lang="es-ES_tradnl" sz="2800" dirty="0" err="1" smtClean="0">
                <a:solidFill>
                  <a:srgbClr val="0000CC"/>
                </a:solidFill>
              </a:rPr>
              <a:t>K</a:t>
            </a:r>
            <a:r>
              <a:rPr lang="es-ES_tradnl" sz="2800" dirty="0" err="1" smtClean="0">
                <a:solidFill>
                  <a:srgbClr val="0000CC"/>
                </a:solidFill>
                <a:latin typeface="Symbol" pitchFamily="18" charset="2"/>
              </a:rPr>
              <a:t>a</a:t>
            </a:r>
            <a:endParaRPr lang="en-US" sz="2800" dirty="0"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28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958" y="299316"/>
            <a:ext cx="7738931" cy="631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67386" y="1318083"/>
            <a:ext cx="1332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00CC"/>
                </a:solidFill>
              </a:rPr>
              <a:t>Fe </a:t>
            </a:r>
            <a:r>
              <a:rPr lang="es-ES_tradnl" sz="2800" dirty="0" err="1" smtClean="0">
                <a:solidFill>
                  <a:srgbClr val="0000CC"/>
                </a:solidFill>
              </a:rPr>
              <a:t>K</a:t>
            </a:r>
            <a:r>
              <a:rPr lang="es-ES_tradnl" sz="2800" dirty="0" err="1" smtClean="0">
                <a:solidFill>
                  <a:srgbClr val="0000CC"/>
                </a:solidFill>
                <a:latin typeface="Symbol" pitchFamily="18" charset="2"/>
              </a:rPr>
              <a:t>a</a:t>
            </a:r>
            <a:endParaRPr lang="en-US" sz="2800" dirty="0"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dirty="0" smtClean="0">
                <a:solidFill>
                  <a:srgbClr val="0000CC"/>
                </a:solidFill>
              </a:rPr>
              <a:t> </a:t>
            </a:r>
            <a:r>
              <a:rPr lang="es-ES_tradnl" sz="2400" b="1" dirty="0" smtClean="0">
                <a:solidFill>
                  <a:srgbClr val="0000CC"/>
                </a:solidFill>
              </a:rPr>
              <a:t>PYPENELOPE (v. 2011)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97875" y="5800672"/>
            <a:ext cx="2807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Interface created by Philippe </a:t>
            </a:r>
            <a:r>
              <a:rPr lang="en-US" b="0" dirty="0" err="1" smtClean="0"/>
              <a:t>Pinard</a:t>
            </a:r>
            <a:endParaRPr lang="en-US" b="0" dirty="0"/>
          </a:p>
        </p:txBody>
      </p:sp>
      <p:sp>
        <p:nvSpPr>
          <p:cNvPr id="18" name="17 Rectángulo"/>
          <p:cNvSpPr/>
          <p:nvPr/>
        </p:nvSpPr>
        <p:spPr>
          <a:xfrm>
            <a:off x="3894993" y="6065122"/>
            <a:ext cx="4654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dirty="0" smtClean="0">
                <a:solidFill>
                  <a:srgbClr val="00B050"/>
                </a:solidFill>
              </a:rPr>
              <a:t>http://pypenelope.sourceforge.net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98050" name="Picture 2" descr="F:\2014_IUMAS_M&amp;M\p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937846"/>
            <a:ext cx="8337550" cy="47244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b="1" dirty="0" smtClean="0">
                <a:solidFill>
                  <a:srgbClr val="0000CC"/>
                </a:solidFill>
              </a:rPr>
              <a:t> PYPENELOPE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pic>
        <p:nvPicPr>
          <p:cNvPr id="900098" name="Picture 2" descr="F:\2014_IUMAS_M&amp;M\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108" y="762418"/>
            <a:ext cx="7657252" cy="4770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2" name="11 Rectángulo"/>
          <p:cNvSpPr/>
          <p:nvPr/>
        </p:nvSpPr>
        <p:spPr>
          <a:xfrm>
            <a:off x="1512276" y="2559242"/>
            <a:ext cx="3411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>
                <a:solidFill>
                  <a:srgbClr val="FF0000"/>
                </a:solidFill>
              </a:rPr>
              <a:t>Defining a new simulation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703385" y="855784"/>
            <a:ext cx="281354" cy="4022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 bwMode="auto">
          <a:xfrm rot="16200000" flipH="1">
            <a:off x="656491" y="1606062"/>
            <a:ext cx="1289543" cy="633046"/>
          </a:xfrm>
          <a:prstGeom prst="lin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7" name="16 Rectángulo"/>
          <p:cNvSpPr/>
          <p:nvPr/>
        </p:nvSpPr>
        <p:spPr>
          <a:xfrm>
            <a:off x="1594337" y="6017549"/>
            <a:ext cx="3118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Starting a new simulation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b="1" dirty="0" smtClean="0">
                <a:solidFill>
                  <a:srgbClr val="0000CC"/>
                </a:solidFill>
              </a:rPr>
              <a:t> PYPENELOPE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pic>
        <p:nvPicPr>
          <p:cNvPr id="901122" name="Picture 2" descr="F:\2014_IUMAS_M&amp;M\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233488"/>
            <a:ext cx="5143500" cy="4391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10 Rectángulo"/>
          <p:cNvSpPr/>
          <p:nvPr/>
        </p:nvSpPr>
        <p:spPr>
          <a:xfrm>
            <a:off x="2895599" y="5947211"/>
            <a:ext cx="3024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Simulation’s folder &amp; title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b="1" dirty="0" smtClean="0">
                <a:solidFill>
                  <a:srgbClr val="0000CC"/>
                </a:solidFill>
              </a:rPr>
              <a:t> PYPENELOPE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pic>
        <p:nvPicPr>
          <p:cNvPr id="902146" name="Picture 2" descr="F:\2014_IUMAS_M&amp;M\p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958" y="1174872"/>
            <a:ext cx="5143500" cy="4391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10 Rectángulo"/>
          <p:cNvSpPr/>
          <p:nvPr/>
        </p:nvSpPr>
        <p:spPr>
          <a:xfrm>
            <a:off x="1735013" y="5947211"/>
            <a:ext cx="4829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Incident electron beam characteristics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b="1" dirty="0" smtClean="0">
                <a:solidFill>
                  <a:srgbClr val="0000CC"/>
                </a:solidFill>
              </a:rPr>
              <a:t> PYPENELOPE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26831" y="5913277"/>
            <a:ext cx="728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Sample geometry: bulk, multilayer, inclusion, grain boundaries</a:t>
            </a:r>
            <a:endParaRPr lang="en-US" b="0" dirty="0"/>
          </a:p>
        </p:txBody>
      </p:sp>
      <p:pic>
        <p:nvPicPr>
          <p:cNvPr id="903172" name="Picture 4" descr="F:\2014_IUMAS_M&amp;M\p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233488"/>
            <a:ext cx="5143500" cy="4391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2014_IUMAS_M&amp;M\p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229" y="708513"/>
            <a:ext cx="5419725" cy="497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b="1" dirty="0" smtClean="0">
                <a:solidFill>
                  <a:srgbClr val="0000CC"/>
                </a:solidFill>
              </a:rPr>
              <a:t> PYPENELOPE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6186" y="5995338"/>
            <a:ext cx="8663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Material compounds can be defined by means of their chemical formula</a:t>
            </a:r>
            <a:endParaRPr lang="en-US" b="0" dirty="0"/>
          </a:p>
        </p:txBody>
      </p:sp>
      <p:pic>
        <p:nvPicPr>
          <p:cNvPr id="904195" name="Picture 3" descr="F:\2014_IUMAS_M&amp;M\p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4560" y="3372949"/>
            <a:ext cx="3143250" cy="1190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2" name="11 Rectángulo"/>
          <p:cNvSpPr/>
          <p:nvPr/>
        </p:nvSpPr>
        <p:spPr bwMode="auto">
          <a:xfrm>
            <a:off x="6084277" y="4958861"/>
            <a:ext cx="281354" cy="4022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 bwMode="auto">
          <a:xfrm rot="5400000">
            <a:off x="6219094" y="4624758"/>
            <a:ext cx="363418" cy="281349"/>
          </a:xfrm>
          <a:prstGeom prst="lin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6E4D-0991-463F-8D7A-5778E38ECBC3}" type="slidenum">
              <a:rPr lang="en-US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2" y="14982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s-ES_tradnl" sz="2400" b="1" dirty="0">
                <a:solidFill>
                  <a:srgbClr val="0000CC"/>
                </a:solidFill>
              </a:rPr>
              <a:t> </a:t>
            </a:r>
            <a:r>
              <a:rPr lang="es-ES_tradnl" sz="2400" b="1" dirty="0" err="1" smtClean="0">
                <a:solidFill>
                  <a:srgbClr val="0000CC"/>
                </a:solidFill>
              </a:rPr>
              <a:t>Running</a:t>
            </a:r>
            <a:r>
              <a:rPr lang="es-ES_tradnl" sz="2400" b="1" dirty="0" smtClean="0">
                <a:solidFill>
                  <a:srgbClr val="0000CC"/>
                </a:solidFill>
              </a:rPr>
              <a:t> PENEPMA </a:t>
            </a:r>
            <a:r>
              <a:rPr lang="es-ES_tradnl" sz="2400" dirty="0" err="1" smtClean="0">
                <a:solidFill>
                  <a:srgbClr val="0000CC"/>
                </a:solidFill>
              </a:rPr>
              <a:t>with</a:t>
            </a:r>
            <a:r>
              <a:rPr lang="es-ES_tradnl" sz="2400" b="1" dirty="0" smtClean="0">
                <a:solidFill>
                  <a:srgbClr val="0000CC"/>
                </a:solidFill>
              </a:rPr>
              <a:t> PYPENELOPE</a:t>
            </a:r>
            <a:endParaRPr lang="es-ES_tradnl" sz="2400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1338828" cy="307777"/>
          </a:xfrm>
        </p:spPr>
        <p:txBody>
          <a:bodyPr/>
          <a:lstStyle/>
          <a:p>
            <a:r>
              <a:rPr lang="en-US" dirty="0" smtClean="0"/>
              <a:t>Hartford 2014</a:t>
            </a:r>
            <a:endParaRPr lang="en-US" b="0" i="0" dirty="0">
              <a:solidFill>
                <a:schemeClr val="tx1"/>
              </a:solidFill>
            </a:endParaRPr>
          </a:p>
        </p:txBody>
      </p:sp>
      <p:pic>
        <p:nvPicPr>
          <p:cNvPr id="900098" name="Picture 2" descr="F:\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87" y="1198440"/>
            <a:ext cx="8324830" cy="4065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4" name="13 Rectángulo"/>
          <p:cNvSpPr/>
          <p:nvPr/>
        </p:nvSpPr>
        <p:spPr>
          <a:xfrm>
            <a:off x="773722" y="5913276"/>
            <a:ext cx="7491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  <a:buSzPct val="65000"/>
            </a:pPr>
            <a:r>
              <a:rPr lang="en-US" b="0" dirty="0" smtClean="0"/>
              <a:t>… or by clicking each element in the periodic table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.pot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8394</TotalTime>
  <Words>648</Words>
  <Application>Microsoft Office PowerPoint</Application>
  <PresentationFormat>Presentación en pantalla (4:3)</PresentationFormat>
  <Paragraphs>148</Paragraphs>
  <Slides>28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Presentación en blanco.pot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ucb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Xevi</dc:creator>
  <cp:lastModifiedBy>Xavier Llovet</cp:lastModifiedBy>
  <cp:revision>601</cp:revision>
  <cp:lastPrinted>2002-05-24T21:34:03Z</cp:lastPrinted>
  <dcterms:modified xsi:type="dcterms:W3CDTF">2015-06-02T18:54:56Z</dcterms:modified>
</cp:coreProperties>
</file>